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799" r:id="rId2"/>
    <p:sldId id="741" r:id="rId3"/>
    <p:sldId id="1593" r:id="rId4"/>
    <p:sldId id="805" r:id="rId5"/>
    <p:sldId id="1592" r:id="rId6"/>
    <p:sldId id="744" r:id="rId7"/>
    <p:sldId id="884" r:id="rId8"/>
    <p:sldId id="806" r:id="rId9"/>
    <p:sldId id="928" r:id="rId10"/>
    <p:sldId id="789" r:id="rId11"/>
    <p:sldId id="80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Pogorzala - NOAA Affiliate" initials="" lastIdx="1" clrIdx="2"/>
  <p:cmAuthor id="1" name="Seybold, Matthew G. (GSFC-416.0)[NOAA]" initials="SMG(" lastIdx="1" clrIdx="0">
    <p:extLst>
      <p:ext uri="{19B8F6BF-5375-455C-9EA6-DF929625EA0E}">
        <p15:presenceInfo xmlns:p15="http://schemas.microsoft.com/office/powerpoint/2012/main" userId="S-1-5-21-330711430-3775241029-4075259233-607529" providerId="AD"/>
      </p:ext>
    </p:extLst>
  </p:cmAuthor>
  <p:cmAuthor id="2" name="Fulbright, Jon P. (GSFC-416.0)[Arctic Slope Technical Services, Inc.]" initials="FJP(STSI" lastIdx="3" clrIdx="1">
    <p:extLst>
      <p:ext uri="{19B8F6BF-5375-455C-9EA6-DF929625EA0E}">
        <p15:presenceInfo xmlns:p15="http://schemas.microsoft.com/office/powerpoint/2012/main" userId="S-1-5-21-330711430-3775241029-4075259233-578260" providerId="AD"/>
      </p:ext>
    </p:extLst>
  </p:cmAuthor>
  <p:cmAuthor id="3" name="Kline, Elizabeth (GSFC-416.0)[NOAA]" initials="KE(4" lastIdx="2" clrIdx="3">
    <p:extLst>
      <p:ext uri="{19B8F6BF-5375-455C-9EA6-DF929625EA0E}">
        <p15:presenceInfo xmlns:p15="http://schemas.microsoft.com/office/powerpoint/2012/main" userId="S::emkline1@ndc.nasa.gov::fc77c890-6af1-494f-9664-ed8335a3f8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975"/>
    <a:srgbClr val="FFFF00"/>
    <a:srgbClr val="92D050"/>
    <a:srgbClr val="00B050"/>
    <a:srgbClr val="FF7E7E"/>
    <a:srgbClr val="C6C623"/>
    <a:srgbClr val="1F8026"/>
    <a:srgbClr val="ADADAD"/>
    <a:srgbClr val="92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3038" autoAdjust="0"/>
  </p:normalViewPr>
  <p:slideViewPr>
    <p:cSldViewPr snapToGrid="0">
      <p:cViewPr varScale="1">
        <p:scale>
          <a:sx n="110" d="100"/>
          <a:sy n="110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9E4FD-B7D2-4C77-94C5-50E88DC03DBF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F2E3-2BF3-41D0-A987-3EA89C50F7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2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sz="1000" dirty="0"/>
              <a:t>G19 moves to 75.2W, (2) G16 moves to 104.7W, (2) G17 moves to 89.5W, (4) G16 moves to 104.7W (probably); G14 moves to TBD</a:t>
            </a:r>
          </a:p>
          <a:p>
            <a:pPr marL="0" indent="0">
              <a:buNone/>
            </a:pPr>
            <a:r>
              <a:rPr lang="en-US" sz="1000" dirty="0"/>
              <a:t>Two quick co-locations with 19&amp;16 at ~75 and 16&amp;17 at ~105.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6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6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1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5F2E3-2BF3-41D0-A987-3EA89C50F7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es_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3544"/>
            <a:ext cx="8670591" cy="546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51188"/>
            <a:ext cx="8229600" cy="735014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rgbClr val="084284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8229600" cy="97435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60557"/>
            <a:ext cx="8229600" cy="429411"/>
          </a:xfrm>
        </p:spPr>
        <p:txBody>
          <a:bodyPr lIns="0" bIns="0">
            <a:noAutofit/>
          </a:bodyPr>
          <a:lstStyle>
            <a:lvl1pPr>
              <a:buNone/>
              <a:defRPr sz="200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Date and/or location</a:t>
            </a:r>
          </a:p>
        </p:txBody>
      </p:sp>
    </p:spTree>
    <p:extLst>
      <p:ext uri="{BB962C8B-B14F-4D97-AF65-F5344CB8AC3E}">
        <p14:creationId xmlns:p14="http://schemas.microsoft.com/office/powerpoint/2010/main" val="107089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September 10, 2024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23E3B-6DCA-4F3F-B844-0B144139ED8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05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60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DR template mas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5903297" y="425064"/>
            <a:ext cx="3264450" cy="3693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Major Title of Course</a:t>
            </a:r>
          </a:p>
        </p:txBody>
      </p:sp>
    </p:spTree>
    <p:extLst>
      <p:ext uri="{BB962C8B-B14F-4D97-AF65-F5344CB8AC3E}">
        <p14:creationId xmlns:p14="http://schemas.microsoft.com/office/powerpoint/2010/main" val="347821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1594283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1594283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61150"/>
            <a:ext cx="2133600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>
                <a:solidFill>
                  <a:prstClr val="black"/>
                </a:solidFill>
                <a:latin typeface="Helvetica" pitchFamily="34" charset="0"/>
              </a:rPr>
              <a:t>September 10, 2024</a:t>
            </a:r>
            <a:endParaRPr lang="en-US" sz="1200" b="1" i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61150"/>
            <a:ext cx="2895600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i="1" dirty="0">
              <a:solidFill>
                <a:prstClr val="black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4143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EA80-02D9-4F18-9634-2A178F87E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2708" y="6491437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2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September 10, 2024</a:t>
            </a:r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67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92232"/>
            <a:ext cx="7772400" cy="136207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600" b="1" cap="none">
                <a:solidFill>
                  <a:srgbClr val="084284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582805"/>
            <a:ext cx="7772400" cy="1149843"/>
          </a:xfrm>
        </p:spPr>
        <p:txBody>
          <a:bodyPr anchor="t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6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914400" cy="457200"/>
          </a:xfrm>
        </p:spPr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7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3"/>
          </p:nvPr>
        </p:nvSpPr>
        <p:spPr>
          <a:xfrm>
            <a:off x="485421" y="990600"/>
            <a:ext cx="8218311" cy="51844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0"/>
            <a:ext cx="6242932" cy="7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600" b="1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8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n-Proprieta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0915"/>
            <a:ext cx="9144000" cy="3650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5193" y="6510008"/>
            <a:ext cx="66675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2312" y="171450"/>
            <a:ext cx="60594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400" i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/>
          </p:nvPr>
        </p:nvSpPr>
        <p:spPr>
          <a:xfrm>
            <a:off x="762000" y="990600"/>
            <a:ext cx="7620000" cy="5029200"/>
          </a:xfrm>
          <a:prstGeom prst="rect">
            <a:avLst/>
          </a:prstGeom>
        </p:spPr>
        <p:txBody>
          <a:bodyPr/>
          <a:lstStyle>
            <a:lvl1pPr marL="171450" indent="-171450">
              <a:buClrTx/>
              <a:defRPr sz="2000"/>
            </a:lvl1pPr>
            <a:lvl2pPr marL="400050" indent="-228600">
              <a:buClrTx/>
              <a:defRPr sz="1800"/>
            </a:lvl2pPr>
            <a:lvl3pPr marL="571500" indent="-171450">
              <a:buClrTx/>
              <a:defRPr sz="1600"/>
            </a:lvl3pPr>
            <a:lvl4pPr marL="800100" indent="-228600">
              <a:buClrTx/>
              <a:defRPr sz="1400"/>
            </a:lvl4pPr>
            <a:lvl5pPr marL="971550" indent="-171450">
              <a:buClrTx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1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OES-R M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573"/>
            <a:ext cx="77724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997337" y="6506836"/>
            <a:ext cx="21336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0DED1B-47DE-4F47-9D36-17E6671CF2A3}" type="slidenum">
              <a:rPr lang="en-US" sz="1000" b="1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0" y="6657979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Pre-decisional – For</a:t>
            </a:r>
            <a:r>
              <a:rPr lang="en-US" sz="800" b="1" baseline="0" dirty="0">
                <a:solidFill>
                  <a:srgbClr val="000000"/>
                </a:solidFill>
              </a:rPr>
              <a:t> NASA/NOAA Internal Use Only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New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" y="8248"/>
            <a:ext cx="1361229" cy="9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GOES-R MS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573"/>
            <a:ext cx="7772400" cy="7651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0" y="6657979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6997337" y="6506836"/>
            <a:ext cx="2133600" cy="352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B0DED1B-47DE-4F47-9D36-17E6671CF2A3}" type="slidenum">
              <a:rPr lang="en-US" sz="1000" b="1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-11376" y="6646603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000000"/>
                </a:solidFill>
              </a:rPr>
              <a:t>Pre-decisional – For</a:t>
            </a:r>
            <a:r>
              <a:rPr lang="en-US" sz="800" b="1" baseline="0" dirty="0">
                <a:solidFill>
                  <a:srgbClr val="000000"/>
                </a:solidFill>
              </a:rPr>
              <a:t> NASA/NOAA Internal Use Only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10" name="Picture 9" descr="New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" y="8248"/>
            <a:ext cx="1361229" cy="9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3152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33272"/>
            <a:ext cx="8686800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914400" cy="400043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FA8124-9865-F141-9E48-75D99BBAE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00200" cy="822960"/>
          </a:xfrm>
          <a:prstGeom prst="rect">
            <a:avLst/>
          </a:prstGeom>
          <a:solidFill>
            <a:srgbClr val="084284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00200" y="822960"/>
            <a:ext cx="7543800" cy="91440"/>
          </a:xfrm>
          <a:prstGeom prst="rect">
            <a:avLst/>
          </a:prstGeom>
          <a:solidFill>
            <a:srgbClr val="084284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22960"/>
            <a:ext cx="1600200" cy="91440"/>
          </a:xfrm>
          <a:prstGeom prst="rect">
            <a:avLst/>
          </a:prstGeom>
          <a:solidFill>
            <a:srgbClr val="82C3FF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dirty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9144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0" y="82296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64008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994" y="6435718"/>
            <a:ext cx="1487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381" y="6435718"/>
            <a:ext cx="5575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564"/>
            <a:ext cx="1257439" cy="8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oaasis.noaa.gov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9EE9-F83D-4CC1-9DD7-FA995616C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8625"/>
            <a:ext cx="8229600" cy="735014"/>
          </a:xfrm>
        </p:spPr>
        <p:txBody>
          <a:bodyPr/>
          <a:lstStyle/>
          <a:p>
            <a:r>
              <a:rPr lang="en-US" dirty="0"/>
              <a:t>GOES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41177-8ACC-43BE-912B-9541259B7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25543"/>
            <a:ext cx="8229600" cy="735014"/>
          </a:xfrm>
        </p:spPr>
        <p:txBody>
          <a:bodyPr/>
          <a:lstStyle/>
          <a:p>
            <a:r>
              <a:rPr lang="en-US" sz="2400" dirty="0"/>
              <a:t>Elizabeth Kline, GOES-R Data Operations Manager (acting); PRO Team Lead (acting); GOES-R Product Quality Lead (permanent)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5648B-3A2A-4091-9673-53D2C20BF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295997"/>
            <a:ext cx="8229600" cy="429411"/>
          </a:xfrm>
        </p:spPr>
        <p:txBody>
          <a:bodyPr/>
          <a:lstStyle/>
          <a:p>
            <a:r>
              <a:rPr lang="en-US" dirty="0"/>
              <a:t>Steve Superczynski, Nick Carrasco, Sherrie Morris, Randy Race, Curtiss Burnett</a:t>
            </a:r>
          </a:p>
          <a:p>
            <a:endParaRPr lang="en-US" dirty="0"/>
          </a:p>
          <a:p>
            <a:r>
              <a:rPr lang="en-US" dirty="0"/>
              <a:t>Joint GRB-HRIT/EMWIN User Group Meeting - September 10, 2024</a:t>
            </a:r>
          </a:p>
        </p:txBody>
      </p:sp>
    </p:spTree>
    <p:extLst>
      <p:ext uri="{BB962C8B-B14F-4D97-AF65-F5344CB8AC3E}">
        <p14:creationId xmlns:p14="http://schemas.microsoft.com/office/powerpoint/2010/main" val="158785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2C4FC5-EBB5-47D8-A425-697A7E6DD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4659"/>
            <a:ext cx="7772400" cy="516357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elizabeth.kline@noaa.gov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stephen.superczynski@noaa.gov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hector.n.carrasco@noaa.gov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sherrie.morris@noaa.gov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AA2C-3EB2-4BCF-962A-CBC364228F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D5CED-4CF4-4247-BA53-8E0C42F3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/>
          <a:lstStyle/>
          <a:p>
            <a:r>
              <a:rPr lang="en-US" sz="2400" dirty="0"/>
              <a:t>Soon Departing ABI L2+ Algorithms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C9F7E-B83B-4E1C-96E3-1E8DE6F3B5EB}"/>
              </a:ext>
            </a:extLst>
          </p:cNvPr>
          <p:cNvSpPr txBox="1"/>
          <p:nvPr/>
        </p:nvSpPr>
        <p:spPr>
          <a:xfrm>
            <a:off x="6693434" y="6482834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9/9/24 C.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7947F-B25B-4855-BAF2-FDEB06938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4395-C7D5-4923-B9B8-12C4C14F2258}"/>
              </a:ext>
            </a:extLst>
          </p:cNvPr>
          <p:cNvSpPr txBox="1"/>
          <p:nvPr/>
        </p:nvSpPr>
        <p:spPr>
          <a:xfrm>
            <a:off x="507534" y="992235"/>
            <a:ext cx="81289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Ice Motion</a:t>
            </a:r>
          </a:p>
          <a:p>
            <a:r>
              <a:rPr lang="en-US" sz="1600" dirty="0"/>
              <a:t>Product required mods to meet spec; AWIPS has capability to measure ice movement via manual measurement; Program Science decision to no pursue additional work to T2O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Path Forward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ADR written to track, AART will manage process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Turn off PG services on-prem (in-work, targeting post-DO.14 release)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Halt implementation in L2 Cloud Migration (complete)</a:t>
            </a:r>
          </a:p>
          <a:p>
            <a:endParaRPr lang="en-US" sz="1600" dirty="0"/>
          </a:p>
          <a:p>
            <a:r>
              <a:rPr lang="en-US" sz="2000" u="sng" dirty="0"/>
              <a:t>Rain Rate</a:t>
            </a:r>
          </a:p>
          <a:p>
            <a:r>
              <a:rPr lang="en-US" sz="1600" dirty="0"/>
              <a:t>Operational in NCCF (installed 6/12/24, PDA distribution 6/20/24), including an AWIPS-compatible GOES East/West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Path Forward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OSPO-managed decommissioning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ADR written to track, AART will manage process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Turn off of PG services on-prem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Halt implementation in L2 Cloud Migration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/>
          </a:p>
          <a:p>
            <a:r>
              <a:rPr lang="en-US" sz="2000" u="sng" dirty="0"/>
              <a:t>Sea Surface Temperature</a:t>
            </a:r>
          </a:p>
          <a:p>
            <a:r>
              <a:rPr lang="en-US" sz="1600" dirty="0"/>
              <a:t>Enterprise Version planned will go live in NCCF in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Path Forward: same as Rain Rate above</a:t>
            </a:r>
          </a:p>
        </p:txBody>
      </p:sp>
    </p:spTree>
    <p:extLst>
      <p:ext uri="{BB962C8B-B14F-4D97-AF65-F5344CB8AC3E}">
        <p14:creationId xmlns:p14="http://schemas.microsoft.com/office/powerpoint/2010/main" val="333192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/>
          <a:lstStyle/>
          <a:p>
            <a:r>
              <a:rPr lang="en-US" sz="2800" dirty="0"/>
              <a:t>Current GOES Constellation &amp; </a:t>
            </a:r>
            <a:br>
              <a:rPr lang="en-US" sz="2800" dirty="0"/>
            </a:br>
            <a:r>
              <a:rPr lang="en-US" sz="2800" dirty="0"/>
              <a:t>GOES-19 Post-Launch Test (PLT) Phase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3BFB91-3501-4DB6-AF0C-F070BCE2D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695" y="4556752"/>
            <a:ext cx="849429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Current constellation diagram satellite roles are effective </a:t>
            </a:r>
            <a:r>
              <a:rPr lang="en-US" sz="1200" dirty="0">
                <a:latin typeface="Calibri"/>
              </a:rPr>
              <a:t>September 6, 2024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For a GOES-16/18 (East/West) anomaly, GOES-17 will be activated. If it is a warm season for the GOES-17 ABI loop heat pipe anomaly then GOES-14 will also be activated in series after GOES-17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Field users leveraging smaller antennas (~5m) will not be able to simultaneously downlink GOES-17 GRB and GOES-14 GVAR due to interference because GRB will dominate the signal</a:t>
            </a:r>
          </a:p>
          <a:p>
            <a:pPr marL="285750" indent="-285750" defTabSz="4572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Post-PLT, GOES-19 will replace GOES-16 at GOES-East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/>
              </a:rPr>
              <a:t>Post-PLT d</a:t>
            </a:r>
            <a:r>
              <a:rPr lang="en-US" sz="1200" kern="1200" dirty="0">
                <a:latin typeface="Calibri"/>
                <a:ea typeface="+mn-ea"/>
                <a:cs typeface="+mn-cs"/>
              </a:rPr>
              <a:t>estination of GOES-17 is 89.5W, GOES-16 is 104.7W, and GOES-14 is TBD (fuel &amp; continuity with </a:t>
            </a:r>
            <a:r>
              <a:rPr lang="en-US" sz="1200" kern="1200" dirty="0" err="1">
                <a:latin typeface="Calibri"/>
                <a:ea typeface="+mn-ea"/>
                <a:cs typeface="+mn-cs"/>
              </a:rPr>
              <a:t>GeoXO</a:t>
            </a:r>
            <a:r>
              <a:rPr lang="en-US" sz="1200" kern="1200" dirty="0">
                <a:latin typeface="Calibri"/>
                <a:ea typeface="+mn-ea"/>
                <a:cs typeface="+mn-cs"/>
              </a:rPr>
              <a:t> in 2032 are among considerations)</a:t>
            </a:r>
          </a:p>
          <a:p>
            <a:pPr marL="285750" indent="-285750" defTabSz="457200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 checkout of spacecraft, instrument, and product generation will tentatively </a:t>
            </a:r>
            <a:r>
              <a:rPr lang="en-US" sz="1200" kern="1200" dirty="0">
                <a:latin typeface="Calibri"/>
                <a:ea typeface="+mn-ea"/>
                <a:cs typeface="+mn-cs"/>
              </a:rPr>
              <a:t>occur March 10-29, 2025</a:t>
            </a:r>
            <a:r>
              <a:rPr lang="en-US" sz="12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so GRB users may test their client-side data receipt and processing. GOES-16 checkout will not happen until 2026.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9CDA-892F-4B96-8B2F-66991B87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68C5F7-F078-4356-8927-B39EDFD805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9041" y="902822"/>
            <a:ext cx="756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GOES-East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GOES-16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75.2°W 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7350031C-B74C-4075-8FCD-16D867159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7386" y="902822"/>
            <a:ext cx="637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104.7°W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15BDFA79-E07D-4C5A-B248-76ED0C133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0427" y="910017"/>
            <a:ext cx="836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Co-Standby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GOES-14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108.2°W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9F5A085-4A3C-448F-B483-4593A02B51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147" y="910017"/>
            <a:ext cx="82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GOES-West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GOES-18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137.0°W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7E19764-1105-4639-8B67-758FD07EF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70" y="1560740"/>
            <a:ext cx="1112176" cy="11133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33909D-401D-4A55-A2DA-77C905266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19" y="1560193"/>
            <a:ext cx="1108304" cy="110943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ADB4850-F074-47AE-95D7-7FAEA25651D5}"/>
              </a:ext>
            </a:extLst>
          </p:cNvPr>
          <p:cNvSpPr>
            <a:spLocks noChangeAspect="1"/>
          </p:cNvSpPr>
          <p:nvPr/>
        </p:nvSpPr>
        <p:spPr>
          <a:xfrm>
            <a:off x="3667237" y="1561827"/>
            <a:ext cx="1092603" cy="1103646"/>
          </a:xfrm>
          <a:prstGeom prst="ellipse">
            <a:avLst/>
          </a:prstGeom>
          <a:solidFill>
            <a:sysClr val="windowText" lastClr="000000">
              <a:alpha val="55000"/>
            </a:sys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455D237-5D73-4C21-B634-3651BB311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" y="1560738"/>
            <a:ext cx="1113010" cy="1104735"/>
          </a:xfrm>
          <a:prstGeom prst="rect">
            <a:avLst/>
          </a:prstGeom>
        </p:spPr>
      </p:pic>
      <p:pic>
        <p:nvPicPr>
          <p:cNvPr id="36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18A793FD-E893-4B34-8840-76370166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8074492" y="1921766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1A8C8B4A-29CF-4F79-93BD-73AE65C8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1043041" y="1924345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308E51-7648-4937-9566-25C67523C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1562110"/>
            <a:ext cx="1129444" cy="1130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86C2EE8-E01E-4D8C-BAA8-C8F7E59D97E5}"/>
              </a:ext>
            </a:extLst>
          </p:cNvPr>
          <p:cNvSpPr>
            <a:spLocks noChangeAspect="1"/>
          </p:cNvSpPr>
          <p:nvPr/>
        </p:nvSpPr>
        <p:spPr>
          <a:xfrm>
            <a:off x="4654308" y="1563743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DD0C18A1-7104-4F56-9337-6C00405A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4977604" y="1945546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09BD78BF-A152-490C-8CA5-45438B78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9557" y="1649130"/>
            <a:ext cx="85888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23">
            <a:extLst>
              <a:ext uri="{FF2B5EF4-FFF2-40B4-BE49-F238E27FC236}">
                <a16:creationId xmlns:a16="http://schemas.microsoft.com/office/drawing/2014/main" id="{BD3AA324-C1E7-4037-8551-84B24BF6B1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920" y="1865070"/>
            <a:ext cx="680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Current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As of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9/9/2024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3A3A3F-6E89-4124-AF90-735F7FBD5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1242" y="2736731"/>
            <a:ext cx="756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GOES-East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GOES-16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75.2°W 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AD73E9F6-C7E2-4E24-9588-DA8B0FCAE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9587" y="2736731"/>
            <a:ext cx="637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104.7°W</a:t>
            </a:r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2A4E22CD-1D61-4873-819F-C1D0B5FE4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22628" y="2743926"/>
            <a:ext cx="836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Co-Standby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GOES-14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108.2°W</a:t>
            </a:r>
          </a:p>
        </p:txBody>
      </p:sp>
      <p:sp>
        <p:nvSpPr>
          <p:cNvPr id="66" name="Rectangle 23">
            <a:extLst>
              <a:ext uri="{FF2B5EF4-FFF2-40B4-BE49-F238E27FC236}">
                <a16:creationId xmlns:a16="http://schemas.microsoft.com/office/drawing/2014/main" id="{BEE7FE95-574C-4AA0-968D-570ED20157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348" y="2743926"/>
            <a:ext cx="82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GOES-West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GOES-18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137.0°W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5DD2746-8E47-495F-A078-6E690D958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71" y="3394649"/>
            <a:ext cx="1112176" cy="11133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300851-B9AA-4D12-9896-4F9791159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20" y="3394102"/>
            <a:ext cx="1108304" cy="1109433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FD3ADF86-66B5-4646-9D47-03A7F070A739}"/>
              </a:ext>
            </a:extLst>
          </p:cNvPr>
          <p:cNvSpPr>
            <a:spLocks noChangeAspect="1"/>
          </p:cNvSpPr>
          <p:nvPr/>
        </p:nvSpPr>
        <p:spPr>
          <a:xfrm>
            <a:off x="3689438" y="3395736"/>
            <a:ext cx="1092603" cy="1103646"/>
          </a:xfrm>
          <a:prstGeom prst="ellipse">
            <a:avLst/>
          </a:prstGeom>
          <a:solidFill>
            <a:sysClr val="windowText" lastClr="000000">
              <a:alpha val="55000"/>
            </a:sys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4653BA7-BB49-4E24-9C16-B30F95E50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" y="3394647"/>
            <a:ext cx="1113010" cy="1104735"/>
          </a:xfrm>
          <a:prstGeom prst="rect">
            <a:avLst/>
          </a:prstGeom>
        </p:spPr>
      </p:pic>
      <p:pic>
        <p:nvPicPr>
          <p:cNvPr id="71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F8CA5DA8-1450-4AEF-9BB9-32269754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8069933" y="3715332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23E5D81A-C3D3-4D46-BCD2-450671C7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1065242" y="3758254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8B6A317-EEFB-481F-9CF2-9CF686DE5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9" y="3396019"/>
            <a:ext cx="1129444" cy="1130594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5BABE9BF-5361-4B2E-975F-EA3D0E4525D3}"/>
              </a:ext>
            </a:extLst>
          </p:cNvPr>
          <p:cNvSpPr>
            <a:spLocks noChangeAspect="1"/>
          </p:cNvSpPr>
          <p:nvPr/>
        </p:nvSpPr>
        <p:spPr>
          <a:xfrm>
            <a:off x="4676509" y="3397652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82FBD1EC-84EE-4B9E-B875-5930FB0E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4999805" y="3779455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C98F97CC-AA1C-4760-A45D-9DCA8073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1758" y="3483039"/>
            <a:ext cx="85888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Rectangle 23">
            <a:extLst>
              <a:ext uri="{FF2B5EF4-FFF2-40B4-BE49-F238E27FC236}">
                <a16:creationId xmlns:a16="http://schemas.microsoft.com/office/drawing/2014/main" id="{6D66E8D2-ADDF-47C2-9F48-34D7177CA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35" y="3592010"/>
            <a:ext cx="645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GOES-19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PLT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(Post-Launch Test Phase)</a:t>
            </a: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1CB98F-3516-4B1A-8902-C2DAA2590BB2}"/>
              </a:ext>
            </a:extLst>
          </p:cNvPr>
          <p:cNvCxnSpPr>
            <a:cxnSpLocks/>
          </p:cNvCxnSpPr>
          <p:nvPr/>
        </p:nvCxnSpPr>
        <p:spPr>
          <a:xfrm>
            <a:off x="0" y="2710598"/>
            <a:ext cx="91361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33B271-67F8-4B8D-8236-DC46F9D3ABB4}"/>
              </a:ext>
            </a:extLst>
          </p:cNvPr>
          <p:cNvCxnSpPr>
            <a:cxnSpLocks/>
          </p:cNvCxnSpPr>
          <p:nvPr/>
        </p:nvCxnSpPr>
        <p:spPr>
          <a:xfrm>
            <a:off x="-1061" y="4554565"/>
            <a:ext cx="91361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23">
            <a:extLst>
              <a:ext uri="{FF2B5EF4-FFF2-40B4-BE49-F238E27FC236}">
                <a16:creationId xmlns:a16="http://schemas.microsoft.com/office/drawing/2014/main" id="{BC2C33CE-A980-495A-8A3F-E0093FA49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8302" y="2738500"/>
            <a:ext cx="1261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latin typeface="Calibri"/>
              </a:rPr>
              <a:t>Checkout</a:t>
            </a:r>
          </a:p>
          <a:p>
            <a:pPr algn="ctr"/>
            <a:r>
              <a:rPr lang="en-US" sz="1400" dirty="0">
                <a:latin typeface="Calibri"/>
              </a:rPr>
              <a:t>GOES-19</a:t>
            </a:r>
          </a:p>
          <a:p>
            <a:pPr algn="ctr"/>
            <a:r>
              <a:rPr lang="en-US" sz="1400" dirty="0">
                <a:latin typeface="Calibri"/>
              </a:rPr>
              <a:t>89.5°W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0B49D2C-98F2-4027-97BB-4349C29E79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72" y="3393519"/>
            <a:ext cx="1114430" cy="1115568"/>
          </a:xfrm>
          <a:prstGeom prst="rect">
            <a:avLst/>
          </a:prstGeom>
        </p:spPr>
      </p:pic>
      <p:pic>
        <p:nvPicPr>
          <p:cNvPr id="82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28128B1B-18CC-409C-B0F3-695A0EDA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6593145" y="3760527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A474168-25D5-448A-8381-014FFD3CB5CC}"/>
              </a:ext>
            </a:extLst>
          </p:cNvPr>
          <p:cNvSpPr txBox="1"/>
          <p:nvPr/>
        </p:nvSpPr>
        <p:spPr>
          <a:xfrm>
            <a:off x="6507846" y="6490900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9/9/24  E. Kline</a:t>
            </a:r>
          </a:p>
        </p:txBody>
      </p:sp>
    </p:spTree>
    <p:extLst>
      <p:ext uri="{BB962C8B-B14F-4D97-AF65-F5344CB8AC3E}">
        <p14:creationId xmlns:p14="http://schemas.microsoft.com/office/powerpoint/2010/main" val="419974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173988C9-2817-498F-841A-A229059BC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30" y="5252142"/>
            <a:ext cx="1114430" cy="1115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/>
          <a:lstStyle/>
          <a:p>
            <a:r>
              <a:rPr lang="en-US" sz="2800" dirty="0"/>
              <a:t>Current GOES Constellation &amp; </a:t>
            </a:r>
            <a:br>
              <a:rPr lang="en-US" sz="2800" dirty="0"/>
            </a:br>
            <a:r>
              <a:rPr lang="en-US" sz="2800" dirty="0"/>
              <a:t>GOES-19 Post-Launch Test (PLT) Phase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09CDA-892F-4B96-8B2F-66991B87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68C5F7-F078-4356-8927-B39EDFD805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9041" y="902822"/>
            <a:ext cx="756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GOES-East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GOES-16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75.2°W 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7350031C-B74C-4075-8FCD-16D867159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7386" y="902822"/>
            <a:ext cx="637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104.7°W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15BDFA79-E07D-4C5A-B248-76ED0C133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0427" y="910017"/>
            <a:ext cx="836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Co-Standby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GOES-14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108.2°W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D9F5A085-4A3C-448F-B483-4593A02B51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1147" y="910017"/>
            <a:ext cx="82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GOES-West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GOES-18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137.0°W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7E19764-1105-4639-8B67-758FD07EF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70" y="1560740"/>
            <a:ext cx="1112176" cy="11133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D33909D-401D-4A55-A2DA-77C905266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19" y="1560193"/>
            <a:ext cx="1108304" cy="110943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BADB4850-F074-47AE-95D7-7FAEA25651D5}"/>
              </a:ext>
            </a:extLst>
          </p:cNvPr>
          <p:cNvSpPr>
            <a:spLocks noChangeAspect="1"/>
          </p:cNvSpPr>
          <p:nvPr/>
        </p:nvSpPr>
        <p:spPr>
          <a:xfrm>
            <a:off x="3667237" y="1561827"/>
            <a:ext cx="1092603" cy="1103646"/>
          </a:xfrm>
          <a:prstGeom prst="ellipse">
            <a:avLst/>
          </a:prstGeom>
          <a:solidFill>
            <a:sysClr val="windowText" lastClr="000000">
              <a:alpha val="55000"/>
            </a:sys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455D237-5D73-4C21-B634-3651BB311D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" y="1560738"/>
            <a:ext cx="1113010" cy="1104735"/>
          </a:xfrm>
          <a:prstGeom prst="rect">
            <a:avLst/>
          </a:prstGeom>
        </p:spPr>
      </p:pic>
      <p:pic>
        <p:nvPicPr>
          <p:cNvPr id="36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18A793FD-E893-4B34-8840-76370166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8074492" y="1921766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1A8C8B4A-29CF-4F79-93BD-73AE65C8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1043041" y="1924345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308E51-7648-4937-9566-25C67523C5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1562110"/>
            <a:ext cx="1129444" cy="113059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86C2EE8-E01E-4D8C-BAA8-C8F7E59D97E5}"/>
              </a:ext>
            </a:extLst>
          </p:cNvPr>
          <p:cNvSpPr>
            <a:spLocks noChangeAspect="1"/>
          </p:cNvSpPr>
          <p:nvPr/>
        </p:nvSpPr>
        <p:spPr>
          <a:xfrm>
            <a:off x="4654308" y="1563743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DD0C18A1-7104-4F56-9337-6C00405A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4977604" y="1945546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09BD78BF-A152-490C-8CA5-45438B78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9557" y="1649130"/>
            <a:ext cx="85888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23">
            <a:extLst>
              <a:ext uri="{FF2B5EF4-FFF2-40B4-BE49-F238E27FC236}">
                <a16:creationId xmlns:a16="http://schemas.microsoft.com/office/drawing/2014/main" id="{BD3AA324-C1E7-4037-8551-84B24BF6B1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920" y="1865070"/>
            <a:ext cx="680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Current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As of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9/9/2024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3A3A3F-6E89-4124-AF90-735F7FBD5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1242" y="2736731"/>
            <a:ext cx="756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GOES-East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GOES-16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75.2°W 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AD73E9F6-C7E2-4E24-9588-DA8B0FCAE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9587" y="2736731"/>
            <a:ext cx="637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GOES-17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104.7°W</a:t>
            </a:r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2A4E22CD-1D61-4873-819F-C1D0B5FE4D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22628" y="2743926"/>
            <a:ext cx="836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Co-Standby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GOES-14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108.2°W</a:t>
            </a:r>
          </a:p>
        </p:txBody>
      </p:sp>
      <p:sp>
        <p:nvSpPr>
          <p:cNvPr id="66" name="Rectangle 23">
            <a:extLst>
              <a:ext uri="{FF2B5EF4-FFF2-40B4-BE49-F238E27FC236}">
                <a16:creationId xmlns:a16="http://schemas.microsoft.com/office/drawing/2014/main" id="{BEE7FE95-574C-4AA0-968D-570ED20157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348" y="2743926"/>
            <a:ext cx="82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GOES-West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GOES-18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137.0°W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5DD2746-8E47-495F-A078-6E690D958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71" y="3394649"/>
            <a:ext cx="1112176" cy="11133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300851-B9AA-4D12-9896-4F97911595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20" y="3394102"/>
            <a:ext cx="1108304" cy="1109433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FD3ADF86-66B5-4646-9D47-03A7F070A739}"/>
              </a:ext>
            </a:extLst>
          </p:cNvPr>
          <p:cNvSpPr>
            <a:spLocks noChangeAspect="1"/>
          </p:cNvSpPr>
          <p:nvPr/>
        </p:nvSpPr>
        <p:spPr>
          <a:xfrm>
            <a:off x="3689438" y="3395736"/>
            <a:ext cx="1092603" cy="1103646"/>
          </a:xfrm>
          <a:prstGeom prst="ellipse">
            <a:avLst/>
          </a:prstGeom>
          <a:solidFill>
            <a:sysClr val="windowText" lastClr="000000">
              <a:alpha val="55000"/>
            </a:sys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4653BA7-BB49-4E24-9C16-B30F95E50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" y="3394647"/>
            <a:ext cx="1113010" cy="1104735"/>
          </a:xfrm>
          <a:prstGeom prst="rect">
            <a:avLst/>
          </a:prstGeom>
        </p:spPr>
      </p:pic>
      <p:pic>
        <p:nvPicPr>
          <p:cNvPr id="71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F8CA5DA8-1450-4AEF-9BB9-32269754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8069933" y="3715332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23E5D81A-C3D3-4D46-BCD2-450671C7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1065242" y="3758254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8B6A317-EEFB-481F-9CF2-9CF686DE5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99" y="3396019"/>
            <a:ext cx="1129444" cy="1130594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5BABE9BF-5361-4B2E-975F-EA3D0E4525D3}"/>
              </a:ext>
            </a:extLst>
          </p:cNvPr>
          <p:cNvSpPr>
            <a:spLocks noChangeAspect="1"/>
          </p:cNvSpPr>
          <p:nvPr/>
        </p:nvSpPr>
        <p:spPr>
          <a:xfrm>
            <a:off x="4676509" y="3397652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5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82FBD1EC-84EE-4B9E-B875-5930FB0EB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4999805" y="3779455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C98F97CC-AA1C-4760-A45D-9DCA80731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1758" y="3483039"/>
            <a:ext cx="85888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Rectangle 23">
            <a:extLst>
              <a:ext uri="{FF2B5EF4-FFF2-40B4-BE49-F238E27FC236}">
                <a16:creationId xmlns:a16="http://schemas.microsoft.com/office/drawing/2014/main" id="{6D66E8D2-ADDF-47C2-9F48-34D7177CA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35" y="3592010"/>
            <a:ext cx="6457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GOES-19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PLT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(Post-Launch Test Phase)</a:t>
            </a: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1CB98F-3516-4B1A-8902-C2DAA2590BB2}"/>
              </a:ext>
            </a:extLst>
          </p:cNvPr>
          <p:cNvCxnSpPr>
            <a:cxnSpLocks/>
          </p:cNvCxnSpPr>
          <p:nvPr/>
        </p:nvCxnSpPr>
        <p:spPr>
          <a:xfrm>
            <a:off x="0" y="2710598"/>
            <a:ext cx="91361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33B271-67F8-4B8D-8236-DC46F9D3ABB4}"/>
              </a:ext>
            </a:extLst>
          </p:cNvPr>
          <p:cNvCxnSpPr>
            <a:cxnSpLocks/>
          </p:cNvCxnSpPr>
          <p:nvPr/>
        </p:nvCxnSpPr>
        <p:spPr>
          <a:xfrm>
            <a:off x="-1061" y="4554565"/>
            <a:ext cx="91361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23">
            <a:extLst>
              <a:ext uri="{FF2B5EF4-FFF2-40B4-BE49-F238E27FC236}">
                <a16:creationId xmlns:a16="http://schemas.microsoft.com/office/drawing/2014/main" id="{BC2C33CE-A980-495A-8A3F-E0093FA49D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08302" y="2738500"/>
            <a:ext cx="1261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latin typeface="Calibri"/>
              </a:rPr>
              <a:t>Checkout</a:t>
            </a:r>
          </a:p>
          <a:p>
            <a:pPr algn="ctr"/>
            <a:r>
              <a:rPr lang="en-US" sz="1400" dirty="0">
                <a:latin typeface="Calibri"/>
              </a:rPr>
              <a:t>GOES-19</a:t>
            </a:r>
          </a:p>
          <a:p>
            <a:pPr algn="ctr"/>
            <a:r>
              <a:rPr lang="en-US" sz="1400" dirty="0">
                <a:latin typeface="Calibri"/>
              </a:rPr>
              <a:t>89.5°W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0B49D2C-98F2-4027-97BB-4349C29E7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72" y="3393519"/>
            <a:ext cx="1114430" cy="1115568"/>
          </a:xfrm>
          <a:prstGeom prst="rect">
            <a:avLst/>
          </a:prstGeom>
        </p:spPr>
      </p:pic>
      <p:pic>
        <p:nvPicPr>
          <p:cNvPr id="82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28128B1B-18CC-409C-B0F3-695A0EDA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6593145" y="3760527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A474168-25D5-448A-8381-014FFD3CB5CC}"/>
              </a:ext>
            </a:extLst>
          </p:cNvPr>
          <p:cNvSpPr txBox="1"/>
          <p:nvPr/>
        </p:nvSpPr>
        <p:spPr>
          <a:xfrm>
            <a:off x="6507846" y="6490900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9/9/24  E. Kline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19DDB0-7424-4DF9-A1BE-6DF9D5FC3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29041" y="4577828"/>
            <a:ext cx="7563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GOES-East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GOES-19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75.2°W </a:t>
            </a:r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1B2491D0-5434-4CF0-BDE9-B0A07EFD7D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7386" y="4577828"/>
            <a:ext cx="6378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Standby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GOES-16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105°W</a:t>
            </a: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E6F66EFB-1003-489C-9D5F-BC7A932D74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7604" y="4713525"/>
            <a:ext cx="6378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GOES-14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TBD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59F676B-1815-40A7-BA76-3781CBFAB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70" y="5235746"/>
            <a:ext cx="1112176" cy="11133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155BFA-D9F1-4CA2-A8B0-4EB7F742B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19" y="5235199"/>
            <a:ext cx="1108304" cy="110943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7D755BF6-5D21-4713-A701-A96C645E1617}"/>
              </a:ext>
            </a:extLst>
          </p:cNvPr>
          <p:cNvSpPr>
            <a:spLocks noChangeAspect="1"/>
          </p:cNvSpPr>
          <p:nvPr/>
        </p:nvSpPr>
        <p:spPr>
          <a:xfrm>
            <a:off x="3667237" y="5236833"/>
            <a:ext cx="1092603" cy="1103646"/>
          </a:xfrm>
          <a:prstGeom prst="ellipse">
            <a:avLst/>
          </a:prstGeom>
          <a:solidFill>
            <a:sysClr val="windowText" lastClr="000000">
              <a:alpha val="55000"/>
            </a:sys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CA9E3328-2A3D-40A7-B5B3-3C26A2B7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8047732" y="5556429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9B1431-FB9A-4751-9F74-F9EF163AA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98" y="5237116"/>
            <a:ext cx="1129444" cy="1130594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1E7ACD39-73B5-46DE-83FE-6D5E787E5DE2}"/>
              </a:ext>
            </a:extLst>
          </p:cNvPr>
          <p:cNvSpPr>
            <a:spLocks noChangeAspect="1"/>
          </p:cNvSpPr>
          <p:nvPr/>
        </p:nvSpPr>
        <p:spPr>
          <a:xfrm>
            <a:off x="4654308" y="5238749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C634A037-4D5A-4CF9-A0BF-B2A9B4EC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4977604" y="5620552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36B53D9C-F03D-4311-8F7D-D8ADE426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9557" y="5324136"/>
            <a:ext cx="85888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Rectangle 23">
            <a:extLst>
              <a:ext uri="{FF2B5EF4-FFF2-40B4-BE49-F238E27FC236}">
                <a16:creationId xmlns:a16="http://schemas.microsoft.com/office/drawing/2014/main" id="{48B0D81A-F334-4E7E-B572-F8FE1A4FB3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6101" y="4579597"/>
            <a:ext cx="1261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latin typeface="Calibri"/>
              </a:rPr>
              <a:t>Checkout</a:t>
            </a:r>
          </a:p>
          <a:p>
            <a:pPr algn="ctr"/>
            <a:r>
              <a:rPr lang="en-US" sz="1400" dirty="0">
                <a:latin typeface="Calibri"/>
              </a:rPr>
              <a:t>GOES-17</a:t>
            </a:r>
          </a:p>
          <a:p>
            <a:pPr algn="ctr"/>
            <a:r>
              <a:rPr lang="en-US" sz="1400" dirty="0">
                <a:latin typeface="Calibri"/>
              </a:rPr>
              <a:t>89.5°W </a:t>
            </a:r>
          </a:p>
        </p:txBody>
      </p:sp>
      <p:sp>
        <p:nvSpPr>
          <p:cNvPr id="58" name="Rectangle 23">
            <a:extLst>
              <a:ext uri="{FF2B5EF4-FFF2-40B4-BE49-F238E27FC236}">
                <a16:creationId xmlns:a16="http://schemas.microsoft.com/office/drawing/2014/main" id="{89E6F023-9C44-45D3-BFD3-5CDA198891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348" y="4581900"/>
            <a:ext cx="82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GOES-West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GOES-18</a:t>
            </a:r>
          </a:p>
          <a:p>
            <a:pPr algn="ctr" defTabSz="457200">
              <a:buClrTx/>
              <a:buFontTx/>
              <a:buNone/>
              <a:defRPr/>
            </a:pPr>
            <a:r>
              <a:rPr lang="en-US" sz="1400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137.0°W 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939ABB0-8A24-4F97-84AF-8593641B6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3" y="5232621"/>
            <a:ext cx="1113010" cy="1104735"/>
          </a:xfrm>
          <a:prstGeom prst="rect">
            <a:avLst/>
          </a:prstGeom>
        </p:spPr>
      </p:pic>
      <p:sp>
        <p:nvSpPr>
          <p:cNvPr id="60" name="Rectangle 23">
            <a:extLst>
              <a:ext uri="{FF2B5EF4-FFF2-40B4-BE49-F238E27FC236}">
                <a16:creationId xmlns:a16="http://schemas.microsoft.com/office/drawing/2014/main" id="{ED39378A-539A-4600-9171-79EF9D0600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235" y="5490396"/>
            <a:ext cx="645735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GOES-19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1400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T2O</a:t>
            </a:r>
          </a:p>
          <a:p>
            <a:pPr defTabSz="457200">
              <a:buClrTx/>
              <a:buFontTx/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(~4/4/25)</a:t>
            </a:r>
            <a:endParaRPr lang="en-US" sz="9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A79E64-E559-438F-B433-3AF4ABCB321D}"/>
              </a:ext>
            </a:extLst>
          </p:cNvPr>
          <p:cNvCxnSpPr/>
          <p:nvPr/>
        </p:nvCxnSpPr>
        <p:spPr>
          <a:xfrm>
            <a:off x="7308222" y="4429076"/>
            <a:ext cx="639192" cy="63919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E813983-D207-4686-B8F3-BBDBDC4EDEA8}"/>
              </a:ext>
            </a:extLst>
          </p:cNvPr>
          <p:cNvCxnSpPr>
            <a:cxnSpLocks/>
          </p:cNvCxnSpPr>
          <p:nvPr/>
        </p:nvCxnSpPr>
        <p:spPr>
          <a:xfrm flipH="1">
            <a:off x="5537454" y="4409944"/>
            <a:ext cx="2352976" cy="3035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DA6A3ECA-0873-4687-B384-7EB1E26BFB71}"/>
              </a:ext>
            </a:extLst>
          </p:cNvPr>
          <p:cNvSpPr>
            <a:spLocks noChangeAspect="1"/>
          </p:cNvSpPr>
          <p:nvPr/>
        </p:nvSpPr>
        <p:spPr>
          <a:xfrm>
            <a:off x="6312249" y="5250695"/>
            <a:ext cx="1099193" cy="1110304"/>
          </a:xfrm>
          <a:prstGeom prst="ellipse">
            <a:avLst/>
          </a:prstGeom>
          <a:solidFill>
            <a:srgbClr val="000000">
              <a:alpha val="55000"/>
            </a:srgbClr>
          </a:solidFill>
          <a:ln w="9525" cap="flat" cmpd="sng" algn="ctr">
            <a:solidFill>
              <a:sysClr val="windowText" lastClr="000000">
                <a:alpha val="7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CCCE084-3CA1-440E-B24C-D18FF7CFD405}"/>
              </a:ext>
            </a:extLst>
          </p:cNvPr>
          <p:cNvCxnSpPr/>
          <p:nvPr/>
        </p:nvCxnSpPr>
        <p:spPr>
          <a:xfrm>
            <a:off x="5756106" y="4466062"/>
            <a:ext cx="639192" cy="63919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D30CA6F-E0DE-4454-9638-DABE0FED7003}"/>
              </a:ext>
            </a:extLst>
          </p:cNvPr>
          <p:cNvCxnSpPr>
            <a:cxnSpLocks/>
          </p:cNvCxnSpPr>
          <p:nvPr/>
        </p:nvCxnSpPr>
        <p:spPr>
          <a:xfrm>
            <a:off x="3820360" y="4441301"/>
            <a:ext cx="0" cy="607171"/>
          </a:xfrm>
          <a:prstGeom prst="straightConnector1">
            <a:avLst/>
          </a:prstGeom>
          <a:ln>
            <a:solidFill>
              <a:srgbClr val="0000FF"/>
            </a:solidFill>
            <a:prstDash val="sysDash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BB5D8A-1628-4DD6-BEF9-371992F55BB1}"/>
              </a:ext>
            </a:extLst>
          </p:cNvPr>
          <p:cNvSpPr txBox="1"/>
          <p:nvPr/>
        </p:nvSpPr>
        <p:spPr>
          <a:xfrm>
            <a:off x="3539262" y="4527663"/>
            <a:ext cx="26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57" name="Picture 3" descr="C:\Users\kyle.herring\Desktop\goes-r-no-background-lrg.png">
            <a:extLst>
              <a:ext uri="{FF2B5EF4-FFF2-40B4-BE49-F238E27FC236}">
                <a16:creationId xmlns:a16="http://schemas.microsoft.com/office/drawing/2014/main" id="{ADEBDFF8-F7EE-44DC-9598-0DB6A31E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662">
            <a:off x="6570944" y="5601624"/>
            <a:ext cx="1049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8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A737-1204-4FD5-9113-CDC984CB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>
            <a:normAutofit/>
          </a:bodyPr>
          <a:lstStyle/>
          <a:p>
            <a:r>
              <a:rPr lang="en-US" dirty="0"/>
              <a:t>ABI Domains for Standby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D673-2B54-4392-8702-5297EAA2C8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2D24B-B412-441D-BBA2-FB02882E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D261DA-CF06-4F0A-9157-0FB529757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6" t="7894" r="3635" b="57959"/>
          <a:stretch/>
        </p:blipFill>
        <p:spPr>
          <a:xfrm>
            <a:off x="2874872" y="4010543"/>
            <a:ext cx="6134986" cy="2341835"/>
          </a:xfrm>
          <a:prstGeom prst="rect">
            <a:avLst/>
          </a:prstGeom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AA49CFB6-7919-4301-BF5D-E6ABF4819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2" y="1159497"/>
            <a:ext cx="2600253" cy="160255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If GOES-East anomaly, then GOES-Storage to use default GOES-East MDS locations</a:t>
            </a:r>
          </a:p>
          <a:p>
            <a:r>
              <a:rPr lang="en-US" dirty="0"/>
              <a:t>If GOES-West anomaly, then GOES-Storage to use Pacific default MDS location and a modified Alaska MDS location (adjusted from 56N 150W)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9951EE-21E6-44EA-9421-CC67CBC6502A}"/>
              </a:ext>
            </a:extLst>
          </p:cNvPr>
          <p:cNvSpPr txBox="1"/>
          <p:nvPr/>
        </p:nvSpPr>
        <p:spPr>
          <a:xfrm>
            <a:off x="3031714" y="1398411"/>
            <a:ext cx="741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345B0A-D081-4F83-BB51-6B745FC854E3}"/>
              </a:ext>
            </a:extLst>
          </p:cNvPr>
          <p:cNvCxnSpPr/>
          <p:nvPr/>
        </p:nvCxnSpPr>
        <p:spPr>
          <a:xfrm>
            <a:off x="2785223" y="896045"/>
            <a:ext cx="0" cy="55047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30F14BDF-8180-4883-8E04-DF1F2040B391}"/>
              </a:ext>
            </a:extLst>
          </p:cNvPr>
          <p:cNvSpPr/>
          <p:nvPr/>
        </p:nvSpPr>
        <p:spPr>
          <a:xfrm>
            <a:off x="75694" y="2952984"/>
            <a:ext cx="2394128" cy="1133751"/>
          </a:xfrm>
          <a:prstGeom prst="wedgeRectCallout">
            <a:avLst>
              <a:gd name="adj1" fmla="val 71169"/>
              <a:gd name="adj2" fmla="val 6712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3F791A1-6CE3-4F29-AC6F-F3138996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54029"/>
              </p:ext>
            </p:extLst>
          </p:nvPr>
        </p:nvGraphicFramePr>
        <p:xfrm>
          <a:off x="75694" y="4785813"/>
          <a:ext cx="2639508" cy="120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836">
                  <a:extLst>
                    <a:ext uri="{9D8B030D-6E8A-4147-A177-3AD203B41FA5}">
                      <a16:colId xmlns:a16="http://schemas.microsoft.com/office/drawing/2014/main" val="3728395299"/>
                    </a:ext>
                  </a:extLst>
                </a:gridCol>
                <a:gridCol w="879836">
                  <a:extLst>
                    <a:ext uri="{9D8B030D-6E8A-4147-A177-3AD203B41FA5}">
                      <a16:colId xmlns:a16="http://schemas.microsoft.com/office/drawing/2014/main" val="3735198534"/>
                    </a:ext>
                  </a:extLst>
                </a:gridCol>
                <a:gridCol w="879836">
                  <a:extLst>
                    <a:ext uri="{9D8B030D-6E8A-4147-A177-3AD203B41FA5}">
                      <a16:colId xmlns:a16="http://schemas.microsoft.com/office/drawing/2014/main" val="3347190160"/>
                    </a:ext>
                  </a:extLst>
                </a:gridCol>
              </a:tblGrid>
              <a:tr h="30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Scene centers</a:t>
                      </a:r>
                    </a:p>
                  </a:txBody>
                  <a:tcPr marL="18415" marR="18415" marT="18415" marB="18415" anchor="ctr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West Standby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East Standby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3972451671"/>
                  </a:ext>
                </a:extLst>
              </a:tr>
              <a:tr h="30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30°N, 137°W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30°N, 95°W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4225764150"/>
                  </a:ext>
                </a:extLst>
              </a:tr>
              <a:tr h="30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Meso1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39°N, 120°W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38.5°N, 75°W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4173444862"/>
                  </a:ext>
                </a:extLst>
              </a:tr>
              <a:tr h="30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Meso2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55°N, 140°W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37°N, 86.5°W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18415" marB="18415" anchor="ctr"/>
                </a:tc>
                <a:extLst>
                  <a:ext uri="{0D108BD9-81ED-4DB2-BD59-A6C34878D82A}">
                    <a16:rowId xmlns:a16="http://schemas.microsoft.com/office/drawing/2014/main" val="1720186471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B7A28A4D-D165-4173-AA9C-765E3BFC2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7" t="7826" r="3638" b="58007"/>
          <a:stretch/>
        </p:blipFill>
        <p:spPr>
          <a:xfrm>
            <a:off x="2874872" y="1286653"/>
            <a:ext cx="6134987" cy="23431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FF63B8-D239-41BB-A14D-4EE21FACC468}"/>
              </a:ext>
            </a:extLst>
          </p:cNvPr>
          <p:cNvSpPr txBox="1"/>
          <p:nvPr/>
        </p:nvSpPr>
        <p:spPr>
          <a:xfrm>
            <a:off x="4933836" y="3733544"/>
            <a:ext cx="20170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East Standby (105W)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1C32B0-F3F2-4572-835D-35057F801063}"/>
              </a:ext>
            </a:extLst>
          </p:cNvPr>
          <p:cNvSpPr txBox="1"/>
          <p:nvPr/>
        </p:nvSpPr>
        <p:spPr>
          <a:xfrm>
            <a:off x="4845653" y="1009654"/>
            <a:ext cx="21934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West Standby (105W)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BCCC627A-8291-48AA-A972-3F17712FBE62}"/>
              </a:ext>
            </a:extLst>
          </p:cNvPr>
          <p:cNvSpPr/>
          <p:nvPr/>
        </p:nvSpPr>
        <p:spPr>
          <a:xfrm>
            <a:off x="75695" y="2948054"/>
            <a:ext cx="2394128" cy="1133751"/>
          </a:xfrm>
          <a:prstGeom prst="wedgeRectCallout">
            <a:avLst>
              <a:gd name="adj1" fmla="val 71562"/>
              <a:gd name="adj2" fmla="val -6674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Solid lines are Primary (West/East)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Dashed lines are Standby (Storage) view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36AF11-671F-40BE-B237-6FD198BEEAE5}"/>
              </a:ext>
            </a:extLst>
          </p:cNvPr>
          <p:cNvSpPr txBox="1"/>
          <p:nvPr/>
        </p:nvSpPr>
        <p:spPr>
          <a:xfrm>
            <a:off x="6507846" y="6490900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9/9/24  R. Race</a:t>
            </a:r>
          </a:p>
        </p:txBody>
      </p:sp>
    </p:spTree>
    <p:extLst>
      <p:ext uri="{BB962C8B-B14F-4D97-AF65-F5344CB8AC3E}">
        <p14:creationId xmlns:p14="http://schemas.microsoft.com/office/powerpoint/2010/main" val="59960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822960"/>
          </a:xfrm>
        </p:spPr>
        <p:txBody>
          <a:bodyPr/>
          <a:lstStyle/>
          <a:p>
            <a:r>
              <a:rPr lang="en-US" sz="2800" dirty="0"/>
              <a:t>GOES-East Transition Plan - Swap of GOES-16/19</a:t>
            </a:r>
            <a:endParaRPr lang="en-US" sz="2800" b="0" dirty="0">
              <a:solidFill>
                <a:srgbClr val="3333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232665" y="6430250"/>
            <a:ext cx="1741516" cy="365125"/>
          </a:xfrm>
        </p:spPr>
        <p:txBody>
          <a:bodyPr/>
          <a:lstStyle/>
          <a:p>
            <a:r>
              <a:rPr lang="en-US" dirty="0"/>
              <a:t>September 10, 2024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90892" y="6560457"/>
            <a:ext cx="1944216" cy="156966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GOES-East Operational Satellite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366" y="6560457"/>
            <a:ext cx="667526" cy="156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9144" bIns="9144" rtlCol="0">
            <a:spAutoFit/>
          </a:bodyPr>
          <a:lstStyle/>
          <a:p>
            <a:pPr algn="r"/>
            <a:r>
              <a:rPr lang="en-US" sz="900" i="1" dirty="0">
                <a:latin typeface="Arial"/>
              </a:rPr>
              <a:t>Legend:</a:t>
            </a:r>
            <a:endParaRPr lang="en-US" sz="900" i="1" baseline="0" dirty="0">
              <a:latin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46F4F8-3DA6-4592-A621-7D25FA170E7B}"/>
              </a:ext>
            </a:extLst>
          </p:cNvPr>
          <p:cNvGraphicFramePr>
            <a:graphicFrameLocks noGrp="1"/>
          </p:cNvGraphicFramePr>
          <p:nvPr/>
        </p:nvGraphicFramePr>
        <p:xfrm>
          <a:off x="228258" y="989365"/>
          <a:ext cx="8687142" cy="533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2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69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(Based</a:t>
                      </a:r>
                      <a:r>
                        <a:rPr lang="en-US" sz="700" baseline="0" dirty="0">
                          <a:solidFill>
                            <a:schemeClr val="tx1"/>
                          </a:solidFill>
                        </a:rPr>
                        <a:t> on 6/25/24 Launch)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GOES-16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GOES-19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08"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6/25/24 – 7/24/24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75.2°W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GOES-East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 Operations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Launch and Orbit Raising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7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7/25/24 – 1/25/25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89.5°W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GOES-19 PLT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 and PLPT</a:t>
                      </a:r>
                      <a:endParaRPr lang="en-US" sz="9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First public ABI Image (Vis &amp; IR) @ 89.5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GRB turned on and L1b added upon beta maturity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55794"/>
                  </a:ext>
                </a:extLst>
              </a:tr>
              <a:tr h="28147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1/28/25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GOES-19 Handover Readiness Review (HRR)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763742"/>
                  </a:ext>
                </a:extLst>
              </a:tr>
              <a:tr h="28147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1/29/25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GOES-19 Handover to NOAA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16310"/>
                  </a:ext>
                </a:extLst>
              </a:tr>
              <a:tr h="281477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1/29/25 – 3/17/25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GOES-19 Pre-Drift Product Checkout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Avoid G17 Storage Checkout (3/10 – 3/29)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58839"/>
                  </a:ext>
                </a:extLst>
              </a:tr>
              <a:tr h="1860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3/17/25 – 4/1/25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GOES-16 “nudge“ to 75.5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GOES-19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 Drift from 89.5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W to 75.2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1 deg/day drift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GRB Off for drift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40741"/>
                  </a:ext>
                </a:extLst>
              </a:tr>
              <a:tr h="162666"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4/1/25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75.5°W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GOES-16 in co-location configuration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X-Band and S-Band downlink for colocation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75.2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="0" i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GOES-19 arrives at 75.2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W and instruments resume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X-Band and L-Band downlink after drift for colocation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21679"/>
                  </a:ext>
                </a:extLst>
              </a:tr>
              <a:tr h="3764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4/1/25 – 4/4/25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GOES-16 in co-location configuration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X-Band and S-Band downlink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GOES-19 Post-Drift Product Checkout at new location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X-Band and L-Band downlink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936194"/>
                  </a:ext>
                </a:extLst>
              </a:tr>
              <a:tr h="296617"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4/3/25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GOES-19 Operational Transition Readiness Review (OTRR)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48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4/4/25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X-band downlink off and instruments shut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 down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End GOES-16 GRB Broadcast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GOES-19 Declared operational GOES-East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Begin GOES-19 GRB broadcast / nominal distribution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tx1"/>
                          </a:solidFill>
                        </a:rPr>
                        <a:t>SAR/DCS/HRIT/EMWIN services transitioned to GOES-19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44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4/4/25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Begin GOES-16 drift to 105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Drift using LTRs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~0.5 deg/day max drift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67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6/4/25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105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GOES-16 arrival at 105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°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W followed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 by storage mode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baseline="0" dirty="0">
                          <a:solidFill>
                            <a:schemeClr val="tx1"/>
                          </a:solidFill>
                        </a:rPr>
                        <a:t>GOES-17 to relocate to 89.5W (Storage Location) after GOES-16 arrival confirmed successful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9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8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31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068"/>
            <a:ext cx="7543800" cy="822960"/>
          </a:xfrm>
        </p:spPr>
        <p:txBody>
          <a:bodyPr/>
          <a:lstStyle/>
          <a:p>
            <a:r>
              <a:rPr lang="en-US" dirty="0"/>
              <a:t>GOES-19 Transition to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10, 2024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E3311-D399-4901-8CF5-D3FE313A30AC}"/>
              </a:ext>
            </a:extLst>
          </p:cNvPr>
          <p:cNvSpPr txBox="1"/>
          <p:nvPr/>
        </p:nvSpPr>
        <p:spPr>
          <a:xfrm>
            <a:off x="6507846" y="6490900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9/6/24  E. Kline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E41E6-1961-4F7D-BD0D-C382A09B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3C4C2-1C5C-4CD8-A4D0-8ABC19B85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"/>
          <a:stretch/>
        </p:blipFill>
        <p:spPr>
          <a:xfrm>
            <a:off x="0" y="2481943"/>
            <a:ext cx="9144000" cy="206419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7DFB3188-ECE3-4F1D-8C74-255E24C3C070}"/>
              </a:ext>
            </a:extLst>
          </p:cNvPr>
          <p:cNvSpPr/>
          <p:nvPr/>
        </p:nvSpPr>
        <p:spPr>
          <a:xfrm>
            <a:off x="2612571" y="2103128"/>
            <a:ext cx="156754" cy="357051"/>
          </a:xfrm>
          <a:prstGeom prst="downArrow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0536B4-F0B9-4170-BB89-E314B60F080A}"/>
              </a:ext>
            </a:extLst>
          </p:cNvPr>
          <p:cNvCxnSpPr/>
          <p:nvPr/>
        </p:nvCxnSpPr>
        <p:spPr>
          <a:xfrm>
            <a:off x="2682242" y="2481943"/>
            <a:ext cx="0" cy="1828800"/>
          </a:xfrm>
          <a:prstGeom prst="line">
            <a:avLst/>
          </a:prstGeom>
          <a:ln>
            <a:solidFill>
              <a:srgbClr val="FFE975"/>
            </a:solidFill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6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EABE0-FD01-46E1-A6F5-54ACC7A3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B29FA-98E8-4298-9A63-5DA9FA3D50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September 10, 2024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8D5732-3944-4BDF-9E4C-4F80AAD242BC}"/>
              </a:ext>
            </a:extLst>
          </p:cNvPr>
          <p:cNvSpPr txBox="1">
            <a:spLocks/>
          </p:cNvSpPr>
          <p:nvPr/>
        </p:nvSpPr>
        <p:spPr>
          <a:xfrm>
            <a:off x="1600200" y="7068"/>
            <a:ext cx="7543800" cy="82296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GOES-19 Post-Launch Milestones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D77D8-3F0C-4215-93CB-EA7FAA745902}"/>
              </a:ext>
            </a:extLst>
          </p:cNvPr>
          <p:cNvSpPr txBox="1"/>
          <p:nvPr/>
        </p:nvSpPr>
        <p:spPr>
          <a:xfrm>
            <a:off x="6455163" y="6492651"/>
            <a:ext cx="223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Ver: 9/6/24 E. Kline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32C00D4-B4A6-41E1-8918-547881806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17297"/>
              </p:ext>
            </p:extLst>
          </p:nvPr>
        </p:nvGraphicFramePr>
        <p:xfrm>
          <a:off x="7494767" y="167467"/>
          <a:ext cx="142063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633">
                  <a:extLst>
                    <a:ext uri="{9D8B030D-6E8A-4147-A177-3AD203B41FA5}">
                      <a16:colId xmlns:a16="http://schemas.microsoft.com/office/drawing/2014/main" val="18144956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8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148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In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756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/>
                        <a:t>Not Started/ECD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796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FF0000"/>
                          </a:solidFill>
                        </a:rPr>
                        <a:t>Not Started/ECD 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15528"/>
                  </a:ext>
                </a:extLst>
              </a:tr>
            </a:tbl>
          </a:graphicData>
        </a:graphic>
      </p:graphicFrame>
      <p:graphicFrame>
        <p:nvGraphicFramePr>
          <p:cNvPr id="22" name="Google Shape;465;p47">
            <a:extLst>
              <a:ext uri="{FF2B5EF4-FFF2-40B4-BE49-F238E27FC236}">
                <a16:creationId xmlns:a16="http://schemas.microsoft.com/office/drawing/2014/main" id="{AE968F51-892C-41A2-828C-F5BCB2B87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75611"/>
              </p:ext>
            </p:extLst>
          </p:nvPr>
        </p:nvGraphicFramePr>
        <p:xfrm>
          <a:off x="723355" y="1272441"/>
          <a:ext cx="7695962" cy="4724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1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Flow Initiated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Light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Public Image Release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 Certification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Provisional PS-PVR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ABI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(L1b &amp; CMI)</a:t>
                      </a:r>
                      <a:endParaRPr sz="10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8/20/2024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highlight>
                            <a:srgbClr val="1F8026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8/20/2024 (VNIR)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8/28/2024 (IR)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9/18/2024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9/18/2024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1/3/2025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GLM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8/20/2024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8/20/2024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10/3/2024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1/21/2025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3/27/2025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7/28/2024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9/13/2024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9/24/2024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10/18/2024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3/11/2025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GMAG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7/22/2024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N/A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8/13/2024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10/9/2024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12/4/2024</a:t>
                      </a:r>
                      <a:endParaRPr sz="1200" b="1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SEISS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8/22/2024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8/22/2024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9/4/2024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10/22/2024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11/29/2024 (SGPS)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1/8/2025 (MPS-Hi)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858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2/7/2025 (EHIS)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9410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2/11/2025 (MPS-Lo)</a:t>
                      </a:r>
                      <a:endParaRPr lang="en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80043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SUVI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9/3/2024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9/24/2024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Wingdings" panose="05000000000000000000" pitchFamily="2" charset="2"/>
                        </a:rPr>
                        <a:t>10/29/2024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11/4/2024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2/24/2025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CCOR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8/30/2024</a:t>
                      </a:r>
                      <a:endParaRPr sz="1200" b="1" strike="noStrik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802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9/19/2024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Wingdings" panose="05000000000000000000" pitchFamily="2" charset="2"/>
                        </a:rPr>
                        <a:t>10/22/2024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1/27/2025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2/24/2025</a:t>
                      </a:r>
                      <a:endParaRPr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54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44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25EC-D6CE-435D-BE6D-22CCD38A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GOES-R Ground Segment Product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E6111-C10E-46D7-8B22-3F5FC64C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B7325-894E-489B-8AEE-8FB65FD5CD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10, 2024</a:t>
            </a:r>
            <a:endParaRPr lang="en-US" dirty="0"/>
          </a:p>
        </p:txBody>
      </p:sp>
      <p:graphicFrame>
        <p:nvGraphicFramePr>
          <p:cNvPr id="6" name="Google Shape;365;p22">
            <a:extLst>
              <a:ext uri="{FF2B5EF4-FFF2-40B4-BE49-F238E27FC236}">
                <a16:creationId xmlns:a16="http://schemas.microsoft.com/office/drawing/2014/main" id="{4878E5CE-10C7-45FA-B62C-BA7B9E85BD9E}"/>
              </a:ext>
            </a:extLst>
          </p:cNvPr>
          <p:cNvGraphicFramePr/>
          <p:nvPr/>
        </p:nvGraphicFramePr>
        <p:xfrm>
          <a:off x="489153" y="1065091"/>
          <a:ext cx="2667933" cy="4389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6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ABI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Radiances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GLM L2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in GRB, PDA, CLASS, NODD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Lightning: Events, Groups, Flashes</a:t>
                      </a: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SEISS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Energetic Heavy Ions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Magnetospheric 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Low Energy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Magnetospheric e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</a:t>
                      </a:r>
                      <a:r>
                        <a:rPr lang="en-US" sz="1200" baseline="30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High Energy</a:t>
                      </a:r>
                      <a:endParaRPr sz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&amp; Galactic Protons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 L1b </a:t>
                      </a: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in GRB, PDA, CLASS, NODD</a:t>
                      </a:r>
                      <a:endParaRPr sz="12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Flux: EUV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Flux: X-ray Irradiance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SUVI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Solar EUV Imagery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GMAG L1b in GRB, PDA, CLASS, NODD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Geomagnetic Field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AE6650-24A0-4875-9B4D-5A0A2C18D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73792"/>
              </p:ext>
            </p:extLst>
          </p:nvPr>
        </p:nvGraphicFramePr>
        <p:xfrm>
          <a:off x="3477212" y="1065091"/>
          <a:ext cx="5177635" cy="4297680"/>
        </p:xfrm>
        <a:graphic>
          <a:graphicData uri="http://schemas.openxmlformats.org/drawingml/2006/table">
            <a:tbl>
              <a:tblPr firstRow="1" bandRow="1"/>
              <a:tblGrid>
                <a:gridCol w="24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9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92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ABI L2+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Products in PDA, AWIPS, CLASS, NODD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ABI L2+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Products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 and Moisture Imagery (CMI)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Sectorized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CMI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(KPP)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1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Fire/Hot Spot Characterization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Aerosol Detection (Smoke &amp; Dust)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Ice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Age &amp; Thickness *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Aerosol Optical Depth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Ice Concentration &amp; Extent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Clear Sky Mask *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Ice Motion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62541"/>
                  </a:ext>
                </a:extLst>
              </a:tr>
              <a:tr h="19623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 Cover Layers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Land Surface Albedo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Cloud Optical Depth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Land Surface Reflectance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1569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Particle Size Distribution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Land Surface Temperature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95652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Top Height *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Legacy Vertical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Moisture Profile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Top Phase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Legacy Vertical Temperature Profile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Top Pressure *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Rainfall Rate/QPE</a:t>
                      </a:r>
                      <a:endParaRPr lang="en-US" sz="1200" b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Cloud Top Temperature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Reflected S/W Radiation: TOA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Derived Motion Winds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Sea Surface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Derived Stability Indices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Snow Cover 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Downward S/W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Radiation: Surface *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Total Precipitable Water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33637B8-BE59-4B40-9B4F-CB140580155C}"/>
              </a:ext>
            </a:extLst>
          </p:cNvPr>
          <p:cNvSpPr/>
          <p:nvPr/>
        </p:nvSpPr>
        <p:spPr>
          <a:xfrm>
            <a:off x="640292" y="5529546"/>
            <a:ext cx="215229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Legend:  * Enterprise Algorithm</a:t>
            </a:r>
          </a:p>
          <a:p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Some products also delivered via HRIT/EMWIN and GNC-A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3E456-4046-4384-BA0D-55CDD6AA3068}"/>
              </a:ext>
            </a:extLst>
          </p:cNvPr>
          <p:cNvSpPr txBox="1"/>
          <p:nvPr/>
        </p:nvSpPr>
        <p:spPr>
          <a:xfrm>
            <a:off x="7322684" y="6511920"/>
            <a:ext cx="13397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noaasis.noaa.gov</a:t>
            </a:r>
            <a:endParaRPr 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D1187D-9C2E-40AA-850B-592A783A6A65}"/>
              </a:ext>
            </a:extLst>
          </p:cNvPr>
          <p:cNvGraphicFramePr>
            <a:graphicFrameLocks noGrp="1"/>
          </p:cNvGraphicFramePr>
          <p:nvPr/>
        </p:nvGraphicFramePr>
        <p:xfrm>
          <a:off x="3477212" y="5545963"/>
          <a:ext cx="5177635" cy="601373"/>
        </p:xfrm>
        <a:graphic>
          <a:graphicData uri="http://schemas.openxmlformats.org/drawingml/2006/table">
            <a:tbl>
              <a:tblPr firstRow="1" bandRow="1"/>
              <a:tblGrid>
                <a:gridCol w="517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9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GLM L2+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Products in AWIPS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Gridded Flash Extent Density, Minimum Flash Area, Total Optical Energy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6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0BA87AF-88D4-4C0D-B492-29D0D1C5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03" y="1108259"/>
            <a:ext cx="8756194" cy="4979393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NWA Annual Meeting 2024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September 18, 2024 </a:t>
            </a:r>
          </a:p>
          <a:p>
            <a:pPr marL="457200" lvl="1" indent="0" fontAlgn="base">
              <a:spcBef>
                <a:spcPts val="0"/>
              </a:spcBef>
              <a:buNone/>
            </a:pPr>
            <a:r>
              <a:rPr lang="en-US" sz="20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Satellite User Engagement Workshop</a:t>
            </a:r>
          </a:p>
          <a:p>
            <a:pPr marL="457200" lvl="1" indent="0" fontAlgn="base">
              <a:spcBef>
                <a:spcPts val="0"/>
              </a:spcBef>
              <a:buNone/>
            </a:pPr>
            <a:endParaRPr lang="en-US" sz="2000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EUMETSAT 2024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September 30, 2024; presentation on GEO international training: 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NOAA/NESDIS Training Experiences and Plans for Future International Satellite Applications Engagement</a:t>
            </a:r>
          </a:p>
          <a:p>
            <a:pPr lvl="1"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NOAA/WMO RA III Satellite Applications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Training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Workshop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</a:rPr>
              <a:t>March 2025</a:t>
            </a:r>
          </a:p>
          <a:p>
            <a:pPr marL="457200" lvl="1" indent="0" fontAlgn="base">
              <a:spcBef>
                <a:spcPts val="0"/>
              </a:spcBef>
              <a:buNone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Virtual with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Paraguay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Space Agency (AEP), Directorate of Meteorology and Hydrology (DMH), NESDIS/IIAD and others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Short Course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before the A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nnual Meeting;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January 12, 2025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Satellite Applications for Rainfall Rates and Flood Prediction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NOAA Satellite Conference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August 16-22, 2025 in La Jolla, CA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A076E-C76A-41EF-A4E0-A8C456CE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Products Training for 2024 and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E942F-3E4B-409A-BD55-D874DA20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8124-9865-F141-9E48-75D99BBAEF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CC32A-63DA-4547-9022-3870633556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September 10, 2024</a:t>
            </a:r>
          </a:p>
        </p:txBody>
      </p:sp>
      <p:sp>
        <p:nvSpPr>
          <p:cNvPr id="16" name="Google Shape;468;p31">
            <a:extLst>
              <a:ext uri="{FF2B5EF4-FFF2-40B4-BE49-F238E27FC236}">
                <a16:creationId xmlns:a16="http://schemas.microsoft.com/office/drawing/2014/main" id="{A6833BD8-761E-4253-9227-DD53741C6515}"/>
              </a:ext>
            </a:extLst>
          </p:cNvPr>
          <p:cNvSpPr txBox="1"/>
          <p:nvPr/>
        </p:nvSpPr>
        <p:spPr>
          <a:xfrm>
            <a:off x="6590146" y="6462321"/>
            <a:ext cx="2239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Ver: 8/26/24  S. Morris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F12EBC-2515-4539-A182-C5372C94E5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40" y="4157682"/>
            <a:ext cx="1213451" cy="85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FB1C87-84E7-45C5-8532-9EE49C4885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13" y="4260646"/>
            <a:ext cx="1494155" cy="63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812284-F6DD-433E-9F6B-FD645290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776" y="958150"/>
            <a:ext cx="2539181" cy="13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405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3">
      <a:dk1>
        <a:sysClr val="windowText" lastClr="000000"/>
      </a:dk1>
      <a:lt1>
        <a:sysClr val="window" lastClr="FFFFFF"/>
      </a:lt1>
      <a:dk2>
        <a:srgbClr val="084284"/>
      </a:dk2>
      <a:lt2>
        <a:srgbClr val="E6E6E6"/>
      </a:lt2>
      <a:accent1>
        <a:srgbClr val="285583"/>
      </a:accent1>
      <a:accent2>
        <a:srgbClr val="7E5100"/>
      </a:accent2>
      <a:accent3>
        <a:srgbClr val="FED174"/>
      </a:accent3>
      <a:accent4>
        <a:srgbClr val="9BCFFF"/>
      </a:accent4>
      <a:accent5>
        <a:srgbClr val="4088D2"/>
      </a:accent5>
      <a:accent6>
        <a:srgbClr val="BC0000"/>
      </a:accent6>
      <a:hlink>
        <a:srgbClr val="084284"/>
      </a:hlink>
      <a:folHlink>
        <a:srgbClr val="3877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166342</TotalTime>
  <Words>1600</Words>
  <Application>Microsoft Office PowerPoint</Application>
  <PresentationFormat>On-screen Show (4:3)</PresentationFormat>
  <Paragraphs>355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Courier New</vt:lpstr>
      <vt:lpstr>Helvetica</vt:lpstr>
      <vt:lpstr>Wingdings</vt:lpstr>
      <vt:lpstr>Default Theme</vt:lpstr>
      <vt:lpstr>GOES Status</vt:lpstr>
      <vt:lpstr>Current GOES Constellation &amp;  GOES-19 Post-Launch Test (PLT) Phase</vt:lpstr>
      <vt:lpstr>Current GOES Constellation &amp;  GOES-19 Post-Launch Test (PLT) Phase</vt:lpstr>
      <vt:lpstr>ABI Domains for Standby Operations</vt:lpstr>
      <vt:lpstr>GOES-East Transition Plan - Swap of GOES-16/19</vt:lpstr>
      <vt:lpstr>GOES-19 Transition to Operations</vt:lpstr>
      <vt:lpstr>PowerPoint Presentation</vt:lpstr>
      <vt:lpstr>GOES-R Ground Segment Product Portfolio</vt:lpstr>
      <vt:lpstr>Science Products Training for 2024 and 2025</vt:lpstr>
      <vt:lpstr>elizabeth.kline@noaa.gov  stephen.superczynski@noaa.gov  hector.n.carrasco@noaa.gov  sherrie.morris@noaa.gov</vt:lpstr>
      <vt:lpstr>Soon Departing ABI L2+ Algorithms</vt:lpstr>
    </vt:vector>
  </TitlesOfParts>
  <Company>GOES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Mozer, Kathryn (GSFC-416.0)[NOAA]</dc:creator>
  <cp:lastModifiedBy>Kline, Elizabeth (GSFC-416.0)[NOAA]</cp:lastModifiedBy>
  <cp:revision>2246</cp:revision>
  <dcterms:created xsi:type="dcterms:W3CDTF">2018-11-06T15:10:04Z</dcterms:created>
  <dcterms:modified xsi:type="dcterms:W3CDTF">2024-09-09T20:03:21Z</dcterms:modified>
</cp:coreProperties>
</file>